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1"/>
  </p:notesMasterIdLst>
  <p:handoutMasterIdLst>
    <p:handoutMasterId r:id="rId122"/>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373" r:id="rId32"/>
    <p:sldId id="392" r:id="rId33"/>
    <p:sldId id="374" r:id="rId34"/>
    <p:sldId id="390" r:id="rId35"/>
    <p:sldId id="393" r:id="rId36"/>
    <p:sldId id="391" r:id="rId37"/>
    <p:sldId id="394" r:id="rId38"/>
    <p:sldId id="375" r:id="rId39"/>
    <p:sldId id="376" r:id="rId40"/>
    <p:sldId id="368" r:id="rId41"/>
    <p:sldId id="404" r:id="rId42"/>
    <p:sldId id="399" r:id="rId43"/>
    <p:sldId id="473" r:id="rId44"/>
    <p:sldId id="474" r:id="rId45"/>
    <p:sldId id="475" r:id="rId46"/>
    <p:sldId id="478" r:id="rId47"/>
    <p:sldId id="400" r:id="rId48"/>
    <p:sldId id="411" r:id="rId49"/>
    <p:sldId id="468" r:id="rId50"/>
    <p:sldId id="412" r:id="rId51"/>
    <p:sldId id="413" r:id="rId52"/>
    <p:sldId id="401" r:id="rId53"/>
    <p:sldId id="410" r:id="rId54"/>
    <p:sldId id="402" r:id="rId55"/>
    <p:sldId id="406" r:id="rId56"/>
    <p:sldId id="407" r:id="rId57"/>
    <p:sldId id="408" r:id="rId58"/>
    <p:sldId id="409" r:id="rId59"/>
    <p:sldId id="403" r:id="rId60"/>
    <p:sldId id="414" r:id="rId61"/>
    <p:sldId id="369" r:id="rId62"/>
    <p:sldId id="420" r:id="rId63"/>
    <p:sldId id="415" r:id="rId64"/>
    <p:sldId id="421" r:id="rId65"/>
    <p:sldId id="416" r:id="rId66"/>
    <p:sldId id="422" r:id="rId67"/>
    <p:sldId id="423" r:id="rId68"/>
    <p:sldId id="424" r:id="rId69"/>
    <p:sldId id="417" r:id="rId70"/>
    <p:sldId id="425" r:id="rId71"/>
    <p:sldId id="418" r:id="rId72"/>
    <p:sldId id="426" r:id="rId73"/>
    <p:sldId id="427" r:id="rId74"/>
    <p:sldId id="428" r:id="rId75"/>
    <p:sldId id="429" r:id="rId76"/>
    <p:sldId id="419" r:id="rId77"/>
    <p:sldId id="396" r:id="rId78"/>
    <p:sldId id="435" r:id="rId79"/>
    <p:sldId id="463" r:id="rId80"/>
    <p:sldId id="436" r:id="rId81"/>
    <p:sldId id="464" r:id="rId82"/>
    <p:sldId id="476" r:id="rId83"/>
    <p:sldId id="437" r:id="rId84"/>
    <p:sldId id="458" r:id="rId85"/>
    <p:sldId id="466" r:id="rId86"/>
    <p:sldId id="467" r:id="rId87"/>
    <p:sldId id="438" r:id="rId88"/>
    <p:sldId id="459" r:id="rId89"/>
    <p:sldId id="439" r:id="rId90"/>
    <p:sldId id="460" r:id="rId91"/>
    <p:sldId id="440" r:id="rId92"/>
    <p:sldId id="441" r:id="rId93"/>
    <p:sldId id="370" r:id="rId94"/>
    <p:sldId id="448" r:id="rId95"/>
    <p:sldId id="430" r:id="rId96"/>
    <p:sldId id="449" r:id="rId97"/>
    <p:sldId id="431" r:id="rId98"/>
    <p:sldId id="457" r:id="rId99"/>
    <p:sldId id="469" r:id="rId100"/>
    <p:sldId id="432" r:id="rId101"/>
    <p:sldId id="462" r:id="rId102"/>
    <p:sldId id="433" r:id="rId103"/>
    <p:sldId id="461" r:id="rId104"/>
    <p:sldId id="434" r:id="rId105"/>
    <p:sldId id="397" r:id="rId106"/>
    <p:sldId id="442" r:id="rId107"/>
    <p:sldId id="450" r:id="rId108"/>
    <p:sldId id="443" r:id="rId109"/>
    <p:sldId id="451" r:id="rId110"/>
    <p:sldId id="444" r:id="rId111"/>
    <p:sldId id="452" r:id="rId112"/>
    <p:sldId id="454" r:id="rId113"/>
    <p:sldId id="453" r:id="rId114"/>
    <p:sldId id="445" r:id="rId115"/>
    <p:sldId id="455" r:id="rId116"/>
    <p:sldId id="446" r:id="rId117"/>
    <p:sldId id="456" r:id="rId118"/>
    <p:sldId id="447" r:id="rId119"/>
    <p:sldId id="398" r:id="rId1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1689" autoAdjust="0"/>
  </p:normalViewPr>
  <p:slideViewPr>
    <p:cSldViewPr snapToGrid="0">
      <p:cViewPr>
        <p:scale>
          <a:sx n="60" d="100"/>
          <a:sy n="60" d="100"/>
        </p:scale>
        <p:origin x="-96" y="-1432"/>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notesMaster" Target="notesMasters/notesMaster1.xml"/><Relationship Id="rId122" Type="http://schemas.openxmlformats.org/officeDocument/2006/relationships/handoutMaster" Target="handoutMasters/handoutMaster1.xml"/><Relationship Id="rId123" Type="http://schemas.openxmlformats.org/officeDocument/2006/relationships/printerSettings" Target="printerSettings/printerSettings1.bin"/><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7/7/16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a:t>
            </a:r>
            <a:r>
              <a:rPr lang="en-US" baseline="0" smtClean="0"/>
              <a:t>you.</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Recipes Takes a Lot of Effort</a:t>
            </a:r>
            <a:endParaRPr lang="en-US" dirty="0"/>
          </a:p>
        </p:txBody>
      </p:sp>
      <p:sp>
        <p:nvSpPr>
          <p:cNvPr id="3" name="Text Placeholder 2"/>
          <p:cNvSpPr>
            <a:spLocks noGrp="1"/>
          </p:cNvSpPr>
          <p:nvPr>
            <p:ph type="body" sz="quarter" idx="12"/>
          </p:nvPr>
        </p:nvSpPr>
        <p:spPr/>
        <p:txBody>
          <a:bodyPr/>
          <a:lstStyle/>
          <a:p>
            <a:r>
              <a:rPr lang="en-US" dirty="0" smtClean="0"/>
              <a:t>The recipes in the fixture cookbook do a good job testing the custom resource from end-to-end but there are some complex helper methods within the cookbook that could use some isolated testing. Testing them in isolation will allow better coverage at the boundaries and delivery results faster.</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 and Mock</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every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a:t>
            </a:r>
            <a:r>
              <a:rPr lang="en-US" b="1" dirty="0" smtClean="0"/>
              <a:t>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827239"/>
            <a:ext cx="14927262" cy="557054"/>
          </a:xfrm>
        </p:spPr>
        <p:txBody>
          <a:bodyPr/>
          <a:lstStyle/>
          <a:p>
            <a:endParaRPr lang="en-US" dirty="0"/>
          </a:p>
        </p:txBody>
      </p:sp>
      <p:sp>
        <p:nvSpPr>
          <p:cNvPr id="9" name="Text Placeholder 4"/>
          <p:cNvSpPr>
            <a:spLocks noGrp="1"/>
          </p:cNvSpPr>
          <p:nvPr>
            <p:ph type="body" sz="quarter" idx="12"/>
          </p:nvPr>
        </p:nvSpPr>
        <p:spPr>
          <a:xfrm>
            <a:off x="621430" y="4708082"/>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Prismatic require</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the Ark Used?</a:t>
            </a:r>
            <a:endParaRPr lang="en-US" dirty="0"/>
          </a:p>
        </p:txBody>
      </p:sp>
      <p:sp>
        <p:nvSpPr>
          <p:cNvPr id="3" name="Text Placeholder 2"/>
          <p:cNvSpPr>
            <a:spLocks noGrp="1"/>
          </p:cNvSpPr>
          <p:nvPr>
            <p:ph type="body" sz="quarter" idx="12"/>
          </p:nvPr>
        </p:nvSpPr>
        <p:spPr/>
        <p:txBody>
          <a:bodyPr/>
          <a:lstStyle/>
          <a:p>
            <a:r>
              <a:rPr lang="en-US" dirty="0" smtClean="0"/>
              <a:t>Understanding the test suite gives us a better understanding of the requirements that it needs to work but it does not explain how it is used. To learn how to use the Ark one must employ it. But instead of simply unleashing it we should write a test to ensure it can do what we want it to do ... which is build an application from source.</a:t>
            </a:r>
            <a:endParaRPr lang="en-US"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a:t>
            </a:r>
            <a:r>
              <a:rPr lang="en-US" sz="3200" dirty="0" smtClean="0"/>
              <a:t>example.</a:t>
            </a:r>
            <a:endParaRPr lang="en-US" sz="3200" dirty="0" smtClean="0"/>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/resources/default_spec.rb:57</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Ark to Slay the Python</a:t>
            </a:r>
            <a:endParaRPr lang="en-US" dirty="0"/>
          </a:p>
        </p:txBody>
      </p:sp>
      <p:sp>
        <p:nvSpPr>
          <p:cNvPr id="3" name="Text Placeholder 2"/>
          <p:cNvSpPr>
            <a:spLocks noGrp="1"/>
          </p:cNvSpPr>
          <p:nvPr>
            <p:ph type="body" sz="quarter" idx="12"/>
          </p:nvPr>
        </p:nvSpPr>
        <p:spPr/>
        <p:txBody>
          <a:bodyPr/>
          <a:lstStyle/>
          <a:p>
            <a:r>
              <a:rPr lang="en-US" dirty="0" smtClean="0"/>
              <a:t>Now that Ark is tested and we understand how to use it to make something from source </a:t>
            </a:r>
            <a:r>
              <a:rPr lang="en-US" dirty="0" smtClean="0"/>
              <a:t>it is time to employ it to fight the Python.</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Python's Pip as a Weapon</a:t>
            </a:r>
            <a:endParaRPr lang="en-US" dirty="0"/>
          </a:p>
        </p:txBody>
      </p:sp>
      <p:sp>
        <p:nvSpPr>
          <p:cNvPr id="3" name="Text Placeholder 2"/>
          <p:cNvSpPr>
            <a:spLocks noGrp="1"/>
          </p:cNvSpPr>
          <p:nvPr>
            <p:ph type="body" sz="quarter" idx="12"/>
          </p:nvPr>
        </p:nvSpPr>
        <p:spPr/>
        <p:txBody>
          <a:bodyPr/>
          <a:lstStyle/>
          <a:p>
            <a:r>
              <a:rPr lang="en-US" dirty="0" smtClean="0"/>
              <a:t>The Python has a pip resource which can be used to defeat the Golden Cobra. The examples are defined and the expectations are present on how it </a:t>
            </a:r>
            <a:r>
              <a:rPr lang="en-US" dirty="0" smtClean="0"/>
              <a:t>would be used what it is lacking is the implementation.</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a:t>
            </a:r>
            <a:r>
              <a:rPr lang="en-US" dirty="0" smtClean="0"/>
              <a:t>'s default recipe to use the Ark resource.</a:t>
            </a:r>
          </a:p>
          <a:p>
            <a:endParaRPr lang="en-US" dirty="0"/>
          </a:p>
          <a:p>
            <a:r>
              <a:rPr lang="en-US" dirty="0" smtClean="0"/>
              <a:t>Run `chef exec </a:t>
            </a:r>
            <a:r>
              <a:rPr lang="en-US" dirty="0" err="1" smtClean="0"/>
              <a:t>rspec</a:t>
            </a:r>
            <a:r>
              <a:rPr lang="en-US" dirty="0"/>
              <a:t> </a:t>
            </a:r>
            <a:r>
              <a:rPr lang="en-US" dirty="0" smtClean="0"/>
              <a:t>spec/unit/recipes/</a:t>
            </a:r>
            <a:r>
              <a:rPr lang="en-US" dirty="0" err="1" smtClean="0"/>
              <a:t>default_spec.rb</a:t>
            </a:r>
            <a:r>
              <a:rPr lang="en-US" dirty="0" smtClean="0"/>
              <a:t>` and ensure that it passes.</a:t>
            </a:r>
          </a:p>
          <a:p>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endParaRPr lang="en-US" b="1" dirty="0" smtClean="0"/>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Cobra Has Requirements</a:t>
            </a:r>
            <a:endParaRPr lang="en-US" dirty="0"/>
          </a:p>
        </p:txBody>
      </p:sp>
      <p:sp>
        <p:nvSpPr>
          <p:cNvPr id="3" name="Text Placeholder 2"/>
          <p:cNvSpPr>
            <a:spLocks noGrp="1"/>
          </p:cNvSpPr>
          <p:nvPr>
            <p:ph type="body" sz="quarter" idx="12"/>
          </p:nvPr>
        </p:nvSpPr>
        <p:spPr/>
        <p:txBody>
          <a:bodyPr/>
          <a:lstStyle/>
          <a:p>
            <a:r>
              <a:rPr lang="en-US" dirty="0" smtClean="0"/>
              <a:t>To test the Golden Cobra with the tools that we have carefully crafted is hard because it has dependencies on search and has a resource that only takes action based on a system command.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Guards</a:t>
            </a:r>
            <a:endParaRPr lang="en-US" dirty="0"/>
          </a:p>
        </p:txBody>
      </p:sp>
      <p:sp>
        <p:nvSpPr>
          <p:cNvPr id="3" name="Subtitle 2"/>
          <p:cNvSpPr>
            <a:spLocks noGrp="1"/>
          </p:cNvSpPr>
          <p:nvPr>
            <p:ph type="subTitle" idx="1"/>
          </p:nvPr>
        </p:nvSpPr>
        <p:spPr/>
        <p:txBody>
          <a:bodyPr/>
          <a:lstStyle/>
          <a:p>
            <a:r>
              <a:rPr lang="en-US" dirty="0" smtClean="0"/>
              <a:t>Resources that employ guards will either generate an error or fail to converge during testing. To ensure that they converge the guard statement needs to be stubbed.</a:t>
            </a:r>
            <a:endParaRPr lang="en-US" dirty="0"/>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chefspec#command</a:t>
            </a:r>
            <a:endParaRPr lang="en-US" sz="3200" dirty="0" smtClean="0"/>
          </a:p>
        </p:txBody>
      </p:sp>
    </p:spTree>
    <p:extLst>
      <p:ext uri="{BB962C8B-B14F-4D97-AF65-F5344CB8AC3E}">
        <p14:creationId xmlns:p14="http://schemas.microsoft.com/office/powerpoint/2010/main" val="4073352782"/>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endParaRPr lang="en-US" dirty="0" smtClean="0"/>
          </a:p>
          <a:p>
            <a:pPr>
              <a:lnSpc>
                <a:spcPct val="120000"/>
              </a:lnSpc>
            </a:pPr>
            <a:r>
              <a:rPr lang="en-US" dirty="0" smtClean="0"/>
              <a:t>Update the test suite to stub the search results</a:t>
            </a:r>
            <a:endParaRPr lang="en-US" dirty="0"/>
          </a:p>
          <a:p>
            <a:pPr>
              <a:lnSpc>
                <a:spcPct val="120000"/>
              </a:lnSpc>
            </a:pPr>
            <a:r>
              <a:rPr lang="en-US" dirty="0" smtClean="0"/>
              <a:t>Update the test suite to stub the guard command</a:t>
            </a:r>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endParaRPr lang="en-US" dirty="0" smtClean="0"/>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19747</TotalTime>
  <Words>5042</Words>
  <Application>Microsoft Macintosh PowerPoint</Application>
  <PresentationFormat>Custom</PresentationFormat>
  <Paragraphs>761</Paragraphs>
  <Slides>114</Slides>
  <Notes>49</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Unmaintainable Test Suites</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Unmaintainable Test Suites</vt:lpstr>
      <vt:lpstr>Unraveling the Power of the Ark</vt:lpstr>
      <vt:lpstr>Prismatic require</vt:lpstr>
      <vt:lpstr>Greater require_relative</vt:lpstr>
      <vt:lpstr>Ray of shared_context</vt:lpstr>
      <vt:lpstr>alias_example_group_to</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The Ark's Power Realized</vt:lpstr>
      <vt:lpstr>Fixture Cookbook</vt:lpstr>
      <vt:lpstr>Defining ChefSpec Matchers</vt:lpstr>
      <vt:lpstr>ChefSpec's step_into</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Using the Ark to Slay the Python</vt:lpstr>
      <vt:lpstr>Using the Python's Pip as a Weapon</vt:lpstr>
      <vt:lpstr>The Python's Scales</vt:lpstr>
      <vt:lpstr>Custom Resource</vt:lpstr>
      <vt:lpstr>Custom Resource: action</vt:lpstr>
      <vt:lpstr>Custom Resource: property</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Challenging the Golden Cobra</vt:lpstr>
      <vt:lpstr>Stubbing Search</vt:lpstr>
      <vt:lpstr>Testing Guards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Recipes Takes a Lot of Effort</vt:lpstr>
      <vt:lpstr>Securing the Power of the Ark</vt:lpstr>
      <vt:lpstr>Helper Methods</vt:lpstr>
      <vt:lpstr>Include in a Class</vt:lpstr>
      <vt:lpstr>Stub and Mock</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2399</cp:revision>
  <cp:lastPrinted>2016-02-24T01:48:58Z</cp:lastPrinted>
  <dcterms:created xsi:type="dcterms:W3CDTF">2012-09-13T17:36:07Z</dcterms:created>
  <dcterms:modified xsi:type="dcterms:W3CDTF">2016-07-07T17:14:48Z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